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7559675" cy="10691813"/>
  <p:notesSz cx="6858000" cy="9144000"/>
  <p:embeddedFontLst>
    <p:embeddedFont>
      <p:font typeface="Abril Fatface" panose="020B0604020202020204" charset="0"/>
      <p:regular r:id="rId4"/>
    </p:embeddedFont>
    <p:embeddedFont>
      <p:font typeface="Lora" pitchFamily="2" charset="-52"/>
      <p:regular r:id="rId5"/>
      <p:bold r:id="rId6"/>
      <p:italic r:id="rId7"/>
      <p:boldItalic r:id="rId8"/>
    </p:embeddedFont>
    <p:embeddedFont>
      <p:font typeface="Lora SemiBold" panose="020B0604020202020204" charset="-52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422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17050" y="685800"/>
            <a:ext cx="2424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57712" y="1547778"/>
            <a:ext cx="7044600" cy="426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57705" y="5891409"/>
            <a:ext cx="7044600" cy="16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257705" y="2299346"/>
            <a:ext cx="7044600" cy="408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257705" y="6552657"/>
            <a:ext cx="7044600" cy="27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57705" y="4471058"/>
            <a:ext cx="7044600" cy="174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257705" y="2395696"/>
            <a:ext cx="7044600" cy="71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257705" y="2395696"/>
            <a:ext cx="3306900" cy="71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3995291" y="2395696"/>
            <a:ext cx="3306900" cy="71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257705" y="1154948"/>
            <a:ext cx="2321700" cy="157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57705" y="2888617"/>
            <a:ext cx="2321700" cy="66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05325" y="935745"/>
            <a:ext cx="5264700" cy="85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3780000" y="-260"/>
            <a:ext cx="378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19508" y="2563450"/>
            <a:ext cx="3344400" cy="308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19508" y="5826865"/>
            <a:ext cx="3344400" cy="25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083839" y="1505164"/>
            <a:ext cx="3172200" cy="76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257705" y="8794266"/>
            <a:ext cx="4959600" cy="12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57705" y="2395696"/>
            <a:ext cx="70446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l="50009"/>
          <a:stretch/>
        </p:blipFill>
        <p:spPr>
          <a:xfrm>
            <a:off x="-1" y="0"/>
            <a:ext cx="7560003" cy="10691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" name="Google Shape;55;p13"/>
          <p:cNvGrpSpPr/>
          <p:nvPr/>
        </p:nvGrpSpPr>
        <p:grpSpPr>
          <a:xfrm>
            <a:off x="446742" y="187869"/>
            <a:ext cx="6663265" cy="1065550"/>
            <a:chOff x="446742" y="187869"/>
            <a:chExt cx="6663265" cy="1065550"/>
          </a:xfrm>
        </p:grpSpPr>
        <p:sp>
          <p:nvSpPr>
            <p:cNvPr id="56" name="Google Shape;56;p13"/>
            <p:cNvSpPr txBox="1"/>
            <p:nvPr/>
          </p:nvSpPr>
          <p:spPr>
            <a:xfrm>
              <a:off x="446742" y="313792"/>
              <a:ext cx="2963100" cy="12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uk-UA" sz="800" dirty="0">
                  <a:solidFill>
                    <a:srgbClr val="39332B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Випуск: 1 </a:t>
              </a:r>
              <a:r>
                <a:rPr lang="uk-UA" sz="800" dirty="0" err="1">
                  <a:solidFill>
                    <a:srgbClr val="39332B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Терендора</a:t>
              </a:r>
              <a:r>
                <a:rPr lang="uk-UA" sz="800" dirty="0">
                  <a:solidFill>
                    <a:srgbClr val="39332B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998 РХ</a:t>
              </a:r>
              <a:endParaRPr sz="800" dirty="0">
                <a:solidFill>
                  <a:srgbClr val="39332B"/>
                </a:solidFill>
                <a:latin typeface="Lora SemiBold"/>
                <a:ea typeface="Lora SemiBold"/>
                <a:cs typeface="Lora SemiBold"/>
                <a:sym typeface="Lora SemiBold"/>
              </a:endParaRPr>
            </a:p>
          </p:txBody>
        </p:sp>
        <p:sp>
          <p:nvSpPr>
            <p:cNvPr id="57" name="Google Shape;57;p13"/>
            <p:cNvSpPr txBox="1"/>
            <p:nvPr/>
          </p:nvSpPr>
          <p:spPr>
            <a:xfrm>
              <a:off x="4146892" y="313792"/>
              <a:ext cx="2963100" cy="12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>
                  <a:solidFill>
                    <a:srgbClr val="39332B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3 </a:t>
              </a:r>
              <a:r>
                <a:rPr lang="uk-UA" sz="800" dirty="0" err="1">
                  <a:solidFill>
                    <a:srgbClr val="39332B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галіфари</a:t>
              </a:r>
              <a:r>
                <a:rPr lang="uk-UA" sz="800" dirty="0">
                  <a:solidFill>
                    <a:srgbClr val="39332B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на рік, а отримуй кожного Сула</a:t>
              </a:r>
              <a:endParaRPr sz="800" dirty="0">
                <a:solidFill>
                  <a:srgbClr val="39332B"/>
                </a:solidFill>
                <a:latin typeface="Lora SemiBold"/>
                <a:ea typeface="Lora SemiBold"/>
                <a:cs typeface="Lora SemiBold"/>
                <a:sym typeface="Lora SemiBold"/>
              </a:endParaRPr>
            </a:p>
          </p:txBody>
        </p:sp>
        <p:cxnSp>
          <p:nvCxnSpPr>
            <p:cNvPr id="58" name="Google Shape;58;p13"/>
            <p:cNvCxnSpPr/>
            <p:nvPr/>
          </p:nvCxnSpPr>
          <p:spPr>
            <a:xfrm>
              <a:off x="449575" y="531295"/>
              <a:ext cx="2862900" cy="0"/>
            </a:xfrm>
            <a:prstGeom prst="straightConnector1">
              <a:avLst/>
            </a:prstGeom>
            <a:noFill/>
            <a:ln w="9525" cap="flat" cmpd="sng">
              <a:solidFill>
                <a:srgbClr val="39332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13"/>
            <p:cNvCxnSpPr/>
            <p:nvPr/>
          </p:nvCxnSpPr>
          <p:spPr>
            <a:xfrm>
              <a:off x="449575" y="1104945"/>
              <a:ext cx="2862900" cy="0"/>
            </a:xfrm>
            <a:prstGeom prst="straightConnector1">
              <a:avLst/>
            </a:prstGeom>
            <a:noFill/>
            <a:ln w="9525" cap="flat" cmpd="sng">
              <a:solidFill>
                <a:srgbClr val="39332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" name="Google Shape;60;p13"/>
            <p:cNvCxnSpPr/>
            <p:nvPr/>
          </p:nvCxnSpPr>
          <p:spPr>
            <a:xfrm>
              <a:off x="449575" y="1150945"/>
              <a:ext cx="2862900" cy="0"/>
            </a:xfrm>
            <a:prstGeom prst="straightConnector1">
              <a:avLst/>
            </a:prstGeom>
            <a:noFill/>
            <a:ln w="9525" cap="flat" cmpd="sng">
              <a:solidFill>
                <a:srgbClr val="39332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1" name="Google Shape;61;p13"/>
            <p:cNvSpPr/>
            <p:nvPr/>
          </p:nvSpPr>
          <p:spPr>
            <a:xfrm>
              <a:off x="449575" y="628875"/>
              <a:ext cx="2830078" cy="38057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lang="uk-UA" b="0" i="0" dirty="0" err="1">
                  <a:ln w="9525" cap="flat" cmpd="sng">
                    <a:solidFill>
                      <a:srgbClr val="FCDBB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rgbClr val="271A13"/>
                  </a:solidFill>
                  <a:latin typeface="Abril Fatface"/>
                </a:rPr>
                <a:t>Шарнський</a:t>
              </a:r>
              <a:endParaRPr b="0" i="0" dirty="0">
                <a:ln w="9525" cap="flat" cmpd="sng">
                  <a:solidFill>
                    <a:srgbClr val="FCDBB0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271A13"/>
                </a:solidFill>
                <a:latin typeface="Abril Fatface"/>
              </a:endParaRPr>
            </a:p>
          </p:txBody>
        </p:sp>
        <p:cxnSp>
          <p:nvCxnSpPr>
            <p:cNvPr id="62" name="Google Shape;62;p13"/>
            <p:cNvCxnSpPr/>
            <p:nvPr/>
          </p:nvCxnSpPr>
          <p:spPr>
            <a:xfrm>
              <a:off x="4247100" y="1104945"/>
              <a:ext cx="2862900" cy="0"/>
            </a:xfrm>
            <a:prstGeom prst="straightConnector1">
              <a:avLst/>
            </a:prstGeom>
            <a:noFill/>
            <a:ln w="9525" cap="flat" cmpd="sng">
              <a:solidFill>
                <a:srgbClr val="39332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" name="Google Shape;63;p13"/>
            <p:cNvCxnSpPr/>
            <p:nvPr/>
          </p:nvCxnSpPr>
          <p:spPr>
            <a:xfrm>
              <a:off x="4247100" y="1150945"/>
              <a:ext cx="2862900" cy="0"/>
            </a:xfrm>
            <a:prstGeom prst="straightConnector1">
              <a:avLst/>
            </a:prstGeom>
            <a:noFill/>
            <a:ln w="9525" cap="flat" cmpd="sng">
              <a:solidFill>
                <a:srgbClr val="39332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" name="Google Shape;64;p13"/>
            <p:cNvSpPr/>
            <p:nvPr/>
          </p:nvSpPr>
          <p:spPr>
            <a:xfrm>
              <a:off x="4247100" y="628875"/>
              <a:ext cx="2862907" cy="38865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lang="uk-UA" b="0" i="0" dirty="0" err="1">
                  <a:ln w="9525" cap="flat" cmpd="sng">
                    <a:solidFill>
                      <a:srgbClr val="FCDBB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rgbClr val="271A13"/>
                  </a:solidFill>
                  <a:latin typeface="Abril Fatface"/>
                </a:rPr>
                <a:t>Розслідувач</a:t>
              </a:r>
              <a:endParaRPr b="0" i="0" dirty="0">
                <a:ln w="9525" cap="flat" cmpd="sng">
                  <a:solidFill>
                    <a:srgbClr val="FCDBB0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271A13"/>
                </a:solidFill>
                <a:latin typeface="Abril Fatface"/>
              </a:endParaRPr>
            </a:p>
          </p:txBody>
        </p:sp>
        <p:pic>
          <p:nvPicPr>
            <p:cNvPr id="65" name="Google Shape;65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323525" y="187869"/>
              <a:ext cx="879700" cy="1065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6" name="Google Shape;66;p13"/>
          <p:cNvGrpSpPr/>
          <p:nvPr/>
        </p:nvGrpSpPr>
        <p:grpSpPr>
          <a:xfrm>
            <a:off x="450000" y="1298700"/>
            <a:ext cx="6660000" cy="292500"/>
            <a:chOff x="450000" y="1298700"/>
            <a:chExt cx="6660000" cy="292500"/>
          </a:xfrm>
        </p:grpSpPr>
        <p:sp>
          <p:nvSpPr>
            <p:cNvPr id="67" name="Google Shape;67;p13"/>
            <p:cNvSpPr txBox="1"/>
            <p:nvPr/>
          </p:nvSpPr>
          <p:spPr>
            <a:xfrm>
              <a:off x="1538250" y="1298700"/>
              <a:ext cx="44835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uk" sz="1900" b="1" dirty="0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Найправдивіші новини Шарну</a:t>
              </a:r>
              <a:endParaRPr sz="1900" b="1" dirty="0">
                <a:solidFill>
                  <a:srgbClr val="271A13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pic>
          <p:nvPicPr>
            <p:cNvPr id="68" name="Google Shape;68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50000" y="1362950"/>
              <a:ext cx="1138375" cy="16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Google Shape;69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5971625" y="1362950"/>
              <a:ext cx="1138375" cy="164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0" name="Google Shape;70;p13"/>
          <p:cNvGrpSpPr/>
          <p:nvPr/>
        </p:nvGrpSpPr>
        <p:grpSpPr>
          <a:xfrm>
            <a:off x="445713" y="1796962"/>
            <a:ext cx="1644600" cy="8033197"/>
            <a:chOff x="444500" y="1742310"/>
            <a:chExt cx="1644600" cy="8033197"/>
          </a:xfrm>
        </p:grpSpPr>
        <p:sp>
          <p:nvSpPr>
            <p:cNvPr id="73" name="Google Shape;73;p13"/>
            <p:cNvSpPr/>
            <p:nvPr/>
          </p:nvSpPr>
          <p:spPr>
            <a:xfrm>
              <a:off x="599971" y="1742310"/>
              <a:ext cx="1335548" cy="1335548"/>
            </a:xfrm>
            <a:prstGeom prst="ellipse">
              <a:avLst/>
            </a:prstGeom>
            <a:noFill/>
            <a:ln w="19050" cap="flat" cmpd="sng">
              <a:solidFill>
                <a:srgbClr val="271A1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 txBox="1"/>
            <p:nvPr/>
          </p:nvSpPr>
          <p:spPr>
            <a:xfrm>
              <a:off x="444500" y="3188550"/>
              <a:ext cx="1644600" cy="11079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dirty="0" err="1">
                  <a:solidFill>
                    <a:srgbClr val="271A13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Дааск</a:t>
              </a:r>
              <a:r>
                <a:rPr lang="ru-RU" sz="1800" dirty="0">
                  <a:solidFill>
                    <a:srgbClr val="271A13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 </a:t>
              </a:r>
              <a:r>
                <a:rPr lang="ru-RU" sz="1800" dirty="0" err="1">
                  <a:solidFill>
                    <a:srgbClr val="271A13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зник</a:t>
              </a:r>
              <a:r>
                <a:rPr lang="ru-RU" sz="1800" dirty="0">
                  <a:solidFill>
                    <a:srgbClr val="271A13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, а </a:t>
              </a:r>
              <a:r>
                <a:rPr lang="ru-RU" sz="1800" dirty="0" err="1">
                  <a:solidFill>
                    <a:srgbClr val="271A13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Боромари</a:t>
              </a:r>
              <a:r>
                <a:rPr lang="ru-RU" sz="1800" dirty="0">
                  <a:solidFill>
                    <a:srgbClr val="271A13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 </a:t>
              </a:r>
              <a:r>
                <a:rPr lang="ru-RU" sz="1800" dirty="0" err="1">
                  <a:solidFill>
                    <a:srgbClr val="271A13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розширюють</a:t>
              </a:r>
              <a:r>
                <a:rPr lang="ru-RU" sz="1800" dirty="0">
                  <a:solidFill>
                    <a:srgbClr val="271A13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 </a:t>
              </a:r>
              <a:r>
                <a:rPr lang="ru-RU" sz="1800" dirty="0" err="1">
                  <a:solidFill>
                    <a:srgbClr val="271A13"/>
                  </a:solidFill>
                  <a:latin typeface="Abril Fatface"/>
                  <a:ea typeface="Abril Fatface"/>
                  <a:cs typeface="Abril Fatface"/>
                  <a:sym typeface="Abril Fatface"/>
                </a:rPr>
                <a:t>владу</a:t>
              </a:r>
              <a:endParaRPr lang="en-US" sz="1800" dirty="0">
                <a:solidFill>
                  <a:srgbClr val="271A13"/>
                </a:solidFill>
                <a:latin typeface="Abril Fatface"/>
                <a:ea typeface="Abril Fatface"/>
                <a:cs typeface="Abril Fatface"/>
                <a:sym typeface="Abril Fatface"/>
              </a:endParaRPr>
            </a:p>
          </p:txBody>
        </p:sp>
        <p:sp>
          <p:nvSpPr>
            <p:cNvPr id="76" name="Google Shape;76;p13"/>
            <p:cNvSpPr txBox="1"/>
            <p:nvPr/>
          </p:nvSpPr>
          <p:spPr>
            <a:xfrm>
              <a:off x="502100" y="4481750"/>
              <a:ext cx="1529700" cy="52937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Майже два місяці минуло з моменту вибуху в районі Воріт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Маллеона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, що завдав значних пошкоджень Нижньому Шарну. Після цієї події загадково зникла кримінальна група монстрів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Дааск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, залишивши свої території без захисту. На цьому фоні клан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Боромар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стрімко захоплює контроль, поширюючи свій вплив на ті райони, які раніше належали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Дааску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.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uk-UA" sz="800" dirty="0">
                <a:solidFill>
                  <a:srgbClr val="271A13"/>
                </a:solidFill>
                <a:latin typeface="Lora SemiBold"/>
                <a:ea typeface="Lora SemiBold"/>
                <a:cs typeface="Lora SemiBold"/>
                <a:sym typeface="Lora SemiBo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Попри це, Варта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Шарна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намагається заспокоїти громадськість. В офіційній заяві капітан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Віран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Холс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зазначив, що немає підстав для паніки: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«Ми повністю контролюємо ситуацію.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Боромарів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буде ліквідовано до кінця цього місяця, і ми не допустимо їхнього подальшого зростання.»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uk-UA" sz="800" dirty="0">
                <a:solidFill>
                  <a:srgbClr val="271A13"/>
                </a:solidFill>
                <a:latin typeface="Lora SemiBold"/>
                <a:ea typeface="Lora SemiBold"/>
                <a:cs typeface="Lora SemiBold"/>
                <a:sym typeface="Lora SemiBo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Однак мешканці Нижнього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Шарна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не поділяють оптимізму варти. Вплив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Боромарів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лише посилюється, і багато хто сумнівається, чи дійсно влада міста здатна зупинити їхнє стрімке зростання. Тож питання залишається відкритим: чи справді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Боромари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стануть наступною великою силою в кримінальному світі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Шарна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, чи Варта зможе вчасно зупинити їх?</a:t>
              </a:r>
              <a:endParaRPr lang="en-US" sz="800" dirty="0">
                <a:solidFill>
                  <a:srgbClr val="271A13"/>
                </a:solidFill>
                <a:latin typeface="Lora SemiBold"/>
                <a:ea typeface="Lora SemiBold"/>
                <a:cs typeface="Lora SemiBold"/>
                <a:sym typeface="Lora SemiBold"/>
              </a:endParaRPr>
            </a:p>
          </p:txBody>
        </p:sp>
      </p:grpSp>
      <p:grpSp>
        <p:nvGrpSpPr>
          <p:cNvPr id="77" name="Google Shape;77;p13"/>
          <p:cNvGrpSpPr/>
          <p:nvPr/>
        </p:nvGrpSpPr>
        <p:grpSpPr>
          <a:xfrm>
            <a:off x="2122912" y="3919812"/>
            <a:ext cx="3315950" cy="3271420"/>
            <a:chOff x="2122912" y="4204818"/>
            <a:chExt cx="3315950" cy="2986413"/>
          </a:xfrm>
        </p:grpSpPr>
        <p:sp>
          <p:nvSpPr>
            <p:cNvPr id="80" name="Google Shape;80;p13"/>
            <p:cNvSpPr txBox="1"/>
            <p:nvPr/>
          </p:nvSpPr>
          <p:spPr>
            <a:xfrm>
              <a:off x="2122912" y="4204818"/>
              <a:ext cx="3315950" cy="830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uk-UA" sz="1800" b="1" dirty="0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Нові інтриги в Домі </a:t>
              </a:r>
              <a:r>
                <a:rPr lang="uk-UA" sz="1800" b="1" dirty="0" err="1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Канніт</a:t>
              </a:r>
              <a:r>
                <a:rPr lang="uk-UA" sz="1800" b="1" dirty="0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: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uk-UA" sz="1800" b="1" dirty="0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Заручини чи політичний хід?</a:t>
              </a:r>
              <a:endParaRPr lang="en-US" sz="1800" b="1" dirty="0">
                <a:solidFill>
                  <a:srgbClr val="271A13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81" name="Google Shape;81;p13"/>
            <p:cNvSpPr txBox="1"/>
            <p:nvPr/>
          </p:nvSpPr>
          <p:spPr>
            <a:xfrm>
              <a:off x="2177225" y="5098350"/>
              <a:ext cx="3237900" cy="20928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uk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  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Авеліна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д'Канніт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, спадкоємиця південної гілки, оголосила про заручини з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Елайденом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, сином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Зорлана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д'Канніта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голови східної гілки, лише за кілька тижнів після спроби її вбивства.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Чи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це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справжнє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кохання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,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чи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добре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розіграна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політична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гра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?</a:t>
              </a:r>
            </a:p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ru-RU" sz="800" dirty="0">
                <a:solidFill>
                  <a:srgbClr val="271A13"/>
                </a:solidFill>
                <a:latin typeface="Lora SemiBold"/>
                <a:ea typeface="Lora SemiBold"/>
                <a:cs typeface="Lora SemiBold"/>
                <a:sym typeface="Lora SemiBold"/>
              </a:endParaRPr>
            </a:p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Варто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зазначити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, що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оголошення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заручин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з’явилося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буквально за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кілька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тижнів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після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спроби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вбивства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на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Авеліну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, яку, на диво,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ніхто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досі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не </a:t>
              </a:r>
              <a:r>
                <a:rPr lang="ru-RU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прокоментував</a:t>
              </a:r>
              <a:r>
                <a:rPr lang="ru-RU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. 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Чи пов'язаний цей замах із бажанням завадити об'єднанню двох найбільш впливових гілок Дому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Канніт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? Адже заручини виглядають як вдалий маневр для зміцнення позицій у внутрішньому конфлікті, який давно назріває серед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Каннітів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.</a:t>
              </a:r>
            </a:p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uk-UA" sz="800" dirty="0">
                <a:solidFill>
                  <a:srgbClr val="271A13"/>
                </a:solidFill>
                <a:latin typeface="Lora SemiBold"/>
                <a:ea typeface="Lora SemiBold"/>
                <a:cs typeface="Lora SemiBold"/>
                <a:sym typeface="Lora SemiBold"/>
              </a:endParaRPr>
            </a:p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Чи цей шлюб стане кінцем внутрішніх розколів Дому, чи, навпаки, стане каталізатором нових інтриг і зрад?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Шарн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лише спостерігає, але нам всім відомо, що коли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Канніти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 грають, ставки завжди високі.</a:t>
              </a:r>
              <a:endParaRPr lang="en-US" sz="800" dirty="0">
                <a:solidFill>
                  <a:srgbClr val="271A13"/>
                </a:solidFill>
                <a:latin typeface="Lora SemiBold"/>
                <a:ea typeface="Lora SemiBold"/>
                <a:cs typeface="Lora SemiBold"/>
                <a:sym typeface="Lora SemiBold"/>
              </a:endParaRPr>
            </a:p>
          </p:txBody>
        </p:sp>
      </p:grpSp>
      <p:pic>
        <p:nvPicPr>
          <p:cNvPr id="82" name="Google Shape;8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75625" y="7243400"/>
            <a:ext cx="1514075" cy="2842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13"/>
          <p:cNvGrpSpPr/>
          <p:nvPr/>
        </p:nvGrpSpPr>
        <p:grpSpPr>
          <a:xfrm>
            <a:off x="439609" y="1717250"/>
            <a:ext cx="6670391" cy="8456400"/>
            <a:chOff x="439609" y="1717250"/>
            <a:chExt cx="6670391" cy="8456400"/>
          </a:xfrm>
        </p:grpSpPr>
        <p:cxnSp>
          <p:nvCxnSpPr>
            <p:cNvPr id="84" name="Google Shape;84;p13"/>
            <p:cNvCxnSpPr/>
            <p:nvPr/>
          </p:nvCxnSpPr>
          <p:spPr>
            <a:xfrm>
              <a:off x="449275" y="1717250"/>
              <a:ext cx="0" cy="8456400"/>
            </a:xfrm>
            <a:prstGeom prst="straightConnector1">
              <a:avLst/>
            </a:prstGeom>
            <a:noFill/>
            <a:ln w="19050" cap="flat" cmpd="sng">
              <a:solidFill>
                <a:srgbClr val="271A1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13"/>
            <p:cNvCxnSpPr/>
            <p:nvPr/>
          </p:nvCxnSpPr>
          <p:spPr>
            <a:xfrm>
              <a:off x="2106350" y="1717250"/>
              <a:ext cx="0" cy="8456400"/>
            </a:xfrm>
            <a:prstGeom prst="straightConnector1">
              <a:avLst/>
            </a:prstGeom>
            <a:noFill/>
            <a:ln w="19050" cap="flat" cmpd="sng">
              <a:solidFill>
                <a:srgbClr val="271A1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" name="Google Shape;86;p13"/>
            <p:cNvCxnSpPr/>
            <p:nvPr/>
          </p:nvCxnSpPr>
          <p:spPr>
            <a:xfrm>
              <a:off x="439609" y="10165650"/>
              <a:ext cx="6669300" cy="0"/>
            </a:xfrm>
            <a:prstGeom prst="straightConnector1">
              <a:avLst/>
            </a:prstGeom>
            <a:noFill/>
            <a:ln w="19050" cap="flat" cmpd="sng">
              <a:solidFill>
                <a:srgbClr val="271A1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" name="Google Shape;87;p13"/>
            <p:cNvCxnSpPr/>
            <p:nvPr/>
          </p:nvCxnSpPr>
          <p:spPr>
            <a:xfrm>
              <a:off x="5456113" y="1717250"/>
              <a:ext cx="0" cy="8456400"/>
            </a:xfrm>
            <a:prstGeom prst="straightConnector1">
              <a:avLst/>
            </a:prstGeom>
            <a:noFill/>
            <a:ln w="19050" cap="flat" cmpd="sng">
              <a:solidFill>
                <a:srgbClr val="271A1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" name="Google Shape;88;p13"/>
            <p:cNvCxnSpPr/>
            <p:nvPr/>
          </p:nvCxnSpPr>
          <p:spPr>
            <a:xfrm>
              <a:off x="7110000" y="1717250"/>
              <a:ext cx="0" cy="8456400"/>
            </a:xfrm>
            <a:prstGeom prst="straightConnector1">
              <a:avLst/>
            </a:prstGeom>
            <a:noFill/>
            <a:ln w="19050" cap="flat" cmpd="sng">
              <a:solidFill>
                <a:srgbClr val="271A1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" name="Google Shape;89;p13"/>
            <p:cNvCxnSpPr/>
            <p:nvPr/>
          </p:nvCxnSpPr>
          <p:spPr>
            <a:xfrm>
              <a:off x="5462725" y="5627700"/>
              <a:ext cx="1644600" cy="0"/>
            </a:xfrm>
            <a:prstGeom prst="straightConnector1">
              <a:avLst/>
            </a:prstGeom>
            <a:noFill/>
            <a:ln w="19050" cap="flat" cmpd="sng">
              <a:solidFill>
                <a:srgbClr val="271A1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90;p13"/>
            <p:cNvCxnSpPr/>
            <p:nvPr/>
          </p:nvCxnSpPr>
          <p:spPr>
            <a:xfrm>
              <a:off x="2096550" y="7167975"/>
              <a:ext cx="3364800" cy="0"/>
            </a:xfrm>
            <a:prstGeom prst="straightConnector1">
              <a:avLst/>
            </a:prstGeom>
            <a:noFill/>
            <a:ln w="19050" cap="flat" cmpd="sng">
              <a:solidFill>
                <a:srgbClr val="271A1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" name="Google Shape;91;p13"/>
            <p:cNvCxnSpPr/>
            <p:nvPr/>
          </p:nvCxnSpPr>
          <p:spPr>
            <a:xfrm>
              <a:off x="3763375" y="7248925"/>
              <a:ext cx="0" cy="2916600"/>
            </a:xfrm>
            <a:prstGeom prst="straightConnector1">
              <a:avLst/>
            </a:prstGeom>
            <a:noFill/>
            <a:ln w="19050" cap="flat" cmpd="sng">
              <a:solidFill>
                <a:srgbClr val="271A1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" name="Google Shape;92;p13"/>
          <p:cNvGrpSpPr/>
          <p:nvPr/>
        </p:nvGrpSpPr>
        <p:grpSpPr>
          <a:xfrm>
            <a:off x="3792825" y="7235150"/>
            <a:ext cx="1614600" cy="2662618"/>
            <a:chOff x="3792825" y="7235150"/>
            <a:chExt cx="1614600" cy="2662618"/>
          </a:xfrm>
        </p:grpSpPr>
        <p:sp>
          <p:nvSpPr>
            <p:cNvPr id="93" name="Google Shape;93;p13"/>
            <p:cNvSpPr txBox="1"/>
            <p:nvPr/>
          </p:nvSpPr>
          <p:spPr>
            <a:xfrm>
              <a:off x="3846075" y="8543551"/>
              <a:ext cx="1508100" cy="1354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Залиште позаду метушню міста та вирушайте у подорож на розкішних дирижаблях Дому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Лірандар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. Безпечні та комфортні маршрути до будь-якого куточку </a:t>
              </a:r>
              <a:r>
                <a:rPr lang="uk-UA" sz="800" dirty="0" err="1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Хорвейру</a:t>
              </a:r>
              <a:r>
                <a:rPr lang="uk-UA" sz="800" dirty="0">
                  <a:solidFill>
                    <a:srgbClr val="271A13"/>
                  </a:solidFill>
                  <a:latin typeface="Lora SemiBold"/>
                  <a:ea typeface="Lora SemiBold"/>
                  <a:cs typeface="Lora SemiBold"/>
                  <a:sym typeface="Lora SemiBold"/>
                </a:rPr>
                <a:t>! Забронюйте свою подорож вже сьогодні та насолоджуйтесь краєвидами з небес!</a:t>
              </a:r>
              <a:endParaRPr sz="800" dirty="0">
                <a:solidFill>
                  <a:srgbClr val="271A13"/>
                </a:solidFill>
                <a:latin typeface="Lora SemiBold"/>
                <a:ea typeface="Lora SemiBold"/>
                <a:cs typeface="Lora SemiBold"/>
                <a:sym typeface="Lora SemiBold"/>
              </a:endParaRPr>
            </a:p>
          </p:txBody>
        </p:sp>
        <p:sp>
          <p:nvSpPr>
            <p:cNvPr id="95" name="Google Shape;95;p13"/>
            <p:cNvSpPr txBox="1"/>
            <p:nvPr/>
          </p:nvSpPr>
          <p:spPr>
            <a:xfrm>
              <a:off x="3792825" y="7235150"/>
              <a:ext cx="1614600" cy="12926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b="1" dirty="0" err="1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Втомилися</a:t>
              </a:r>
              <a:r>
                <a:rPr lang="ru-RU" b="1" dirty="0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 </a:t>
              </a:r>
              <a:r>
                <a:rPr lang="ru-RU" b="1" dirty="0" err="1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від</a:t>
              </a:r>
              <a:r>
                <a:rPr lang="ru-RU" b="1" dirty="0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 хаосу </a:t>
              </a:r>
              <a:r>
                <a:rPr lang="ru-RU" b="1" dirty="0" err="1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Шарна</a:t>
              </a:r>
              <a:r>
                <a:rPr lang="ru-RU" b="1" dirty="0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? </a:t>
              </a:r>
              <a:r>
                <a:rPr lang="ru-RU" b="1" dirty="0" err="1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Дирижаблі</a:t>
              </a:r>
              <a:r>
                <a:rPr lang="ru-RU" b="1" dirty="0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 Дому </a:t>
              </a:r>
              <a:r>
                <a:rPr lang="ru-RU" b="1" dirty="0" err="1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Лірандар</a:t>
              </a:r>
              <a:r>
                <a:rPr lang="ru-RU" b="1" dirty="0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 — </a:t>
              </a:r>
              <a:r>
                <a:rPr lang="ru-RU" b="1" dirty="0" err="1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найшвидший</a:t>
              </a:r>
              <a:r>
                <a:rPr lang="ru-RU" b="1" dirty="0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rPr>
                <a:t> шлях до спокою!</a:t>
              </a:r>
              <a:endParaRPr lang="en-US" b="1" dirty="0">
                <a:solidFill>
                  <a:srgbClr val="271A13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</p:grpSp>
      <p:grpSp>
        <p:nvGrpSpPr>
          <p:cNvPr id="96" name="Google Shape;96;p13"/>
          <p:cNvGrpSpPr/>
          <p:nvPr/>
        </p:nvGrpSpPr>
        <p:grpSpPr>
          <a:xfrm>
            <a:off x="5500263" y="5742338"/>
            <a:ext cx="1572900" cy="4337662"/>
            <a:chOff x="5500263" y="5742338"/>
            <a:chExt cx="1572900" cy="4337662"/>
          </a:xfrm>
        </p:grpSpPr>
        <p:pic>
          <p:nvPicPr>
            <p:cNvPr id="97" name="Google Shape;97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526100" y="8691286"/>
              <a:ext cx="1516625" cy="138871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8" name="Google Shape;98;p13"/>
            <p:cNvGrpSpPr/>
            <p:nvPr/>
          </p:nvGrpSpPr>
          <p:grpSpPr>
            <a:xfrm>
              <a:off x="5500263" y="5742338"/>
              <a:ext cx="1572900" cy="2917012"/>
              <a:chOff x="3834425" y="7214213"/>
              <a:chExt cx="1572900" cy="2917012"/>
            </a:xfrm>
          </p:grpSpPr>
          <p:sp>
            <p:nvSpPr>
              <p:cNvPr id="99" name="Google Shape;99;p13"/>
              <p:cNvSpPr txBox="1"/>
              <p:nvPr/>
            </p:nvSpPr>
            <p:spPr>
              <a:xfrm>
                <a:off x="3866713" y="8284566"/>
                <a:ext cx="1508100" cy="18466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uk-UA" sz="800" dirty="0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Гном-студент </a:t>
                </a:r>
                <a:r>
                  <a:rPr lang="uk-UA" sz="800" dirty="0" err="1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Морґрейвського</a:t>
                </a:r>
                <a:r>
                  <a:rPr lang="uk-UA" sz="800" dirty="0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 університету, </a:t>
                </a:r>
                <a:r>
                  <a:rPr lang="uk-UA" sz="800" dirty="0" err="1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Елімат</a:t>
                </a:r>
                <a:r>
                  <a:rPr lang="uk-UA" sz="800" dirty="0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 </a:t>
                </a:r>
                <a:r>
                  <a:rPr lang="uk-UA" sz="800" dirty="0" err="1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Лірріман</a:t>
                </a:r>
                <a:r>
                  <a:rPr lang="uk-UA" sz="800" dirty="0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 </a:t>
                </a:r>
                <a:r>
                  <a:rPr lang="uk-UA" sz="800" dirty="0" err="1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Даліан</a:t>
                </a:r>
                <a:r>
                  <a:rPr lang="uk-UA" sz="800" dirty="0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, нещодавно отримав визнання за свою пісню, присвячену дослідженню глибин Вежі 13 — руїн </a:t>
                </a:r>
                <a:r>
                  <a:rPr lang="uk-UA" sz="800" dirty="0" err="1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Дааканської</a:t>
                </a:r>
                <a:r>
                  <a:rPr lang="uk-UA" sz="800" dirty="0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 імперії під </a:t>
                </a:r>
                <a:r>
                  <a:rPr lang="uk-UA" sz="800" dirty="0" err="1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Зіларґо</a:t>
                </a:r>
                <a:r>
                  <a:rPr lang="uk-UA" sz="800" dirty="0">
                    <a:solidFill>
                      <a:srgbClr val="271A13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. Його твір, що розказує про неймовірні знахідки, був високо оцінений викладачами, і тепер ім’я молодого гнома лунає в академічних колах як нова зірка.</a:t>
                </a:r>
              </a:p>
            </p:txBody>
          </p:sp>
          <p:sp>
            <p:nvSpPr>
              <p:cNvPr id="101" name="Google Shape;101;p13"/>
              <p:cNvSpPr txBox="1"/>
              <p:nvPr/>
            </p:nvSpPr>
            <p:spPr>
              <a:xfrm>
                <a:off x="3834425" y="7214213"/>
                <a:ext cx="1572900" cy="98488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uk-UA" sz="1600" b="1" dirty="0" err="1">
                    <a:solidFill>
                      <a:srgbClr val="271A13"/>
                    </a:solidFill>
                    <a:latin typeface="Lora"/>
                    <a:ea typeface="Lora"/>
                    <a:cs typeface="Lora"/>
                    <a:sym typeface="Lora"/>
                  </a:rPr>
                  <a:t>Елімат</a:t>
                </a:r>
                <a:r>
                  <a:rPr lang="uk-UA" sz="1600" b="1" dirty="0">
                    <a:solidFill>
                      <a:srgbClr val="271A13"/>
                    </a:solidFill>
                    <a:latin typeface="Lora"/>
                    <a:ea typeface="Lora"/>
                    <a:cs typeface="Lora"/>
                    <a:sym typeface="Lora"/>
                  </a:rPr>
                  <a:t> </a:t>
                </a:r>
                <a:r>
                  <a:rPr lang="uk-UA" sz="1600" b="1" dirty="0" err="1">
                    <a:solidFill>
                      <a:srgbClr val="271A13"/>
                    </a:solidFill>
                    <a:latin typeface="Lora"/>
                    <a:ea typeface="Lora"/>
                    <a:cs typeface="Lora"/>
                    <a:sym typeface="Lora"/>
                  </a:rPr>
                  <a:t>Лірріман</a:t>
                </a:r>
                <a:r>
                  <a:rPr lang="uk-UA" sz="1600" b="1" dirty="0">
                    <a:solidFill>
                      <a:srgbClr val="271A13"/>
                    </a:solidFill>
                    <a:latin typeface="Lora"/>
                    <a:ea typeface="Lora"/>
                    <a:cs typeface="Lora"/>
                    <a:sym typeface="Lora"/>
                  </a:rPr>
                  <a:t> </a:t>
                </a:r>
                <a:r>
                  <a:rPr lang="uk-UA" sz="1600" b="1" dirty="0" err="1">
                    <a:solidFill>
                      <a:srgbClr val="271A13"/>
                    </a:solidFill>
                    <a:latin typeface="Lora"/>
                    <a:ea typeface="Lora"/>
                    <a:cs typeface="Lora"/>
                    <a:sym typeface="Lora"/>
                  </a:rPr>
                  <a:t>Даліан</a:t>
                </a:r>
                <a:r>
                  <a:rPr lang="uk-UA" sz="1600" b="1" dirty="0">
                    <a:solidFill>
                      <a:srgbClr val="271A13"/>
                    </a:solidFill>
                    <a:latin typeface="Lora"/>
                    <a:ea typeface="Lora"/>
                    <a:cs typeface="Lora"/>
                    <a:sym typeface="Lora"/>
                  </a:rPr>
                  <a:t> вражає </a:t>
                </a:r>
                <a:r>
                  <a:rPr lang="uk-UA" sz="1600" b="1" dirty="0" err="1">
                    <a:solidFill>
                      <a:srgbClr val="271A13"/>
                    </a:solidFill>
                    <a:latin typeface="Lora"/>
                    <a:ea typeface="Lora"/>
                    <a:cs typeface="Lora"/>
                    <a:sym typeface="Lora"/>
                  </a:rPr>
                  <a:t>Морґрейв</a:t>
                </a:r>
                <a:endParaRPr lang="uk-UA" sz="1600" b="1" dirty="0">
                  <a:solidFill>
                    <a:srgbClr val="271A13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</p:grpSp>
      </p:grpSp>
      <p:grpSp>
        <p:nvGrpSpPr>
          <p:cNvPr id="102" name="Google Shape;102;p13"/>
          <p:cNvGrpSpPr/>
          <p:nvPr/>
        </p:nvGrpSpPr>
        <p:grpSpPr>
          <a:xfrm>
            <a:off x="5507145" y="1717250"/>
            <a:ext cx="1572900" cy="3852301"/>
            <a:chOff x="5504120" y="1717250"/>
            <a:chExt cx="1572900" cy="3852301"/>
          </a:xfrm>
        </p:grpSpPr>
        <p:pic>
          <p:nvPicPr>
            <p:cNvPr id="103" name="Google Shape;103;p1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529725" y="1717250"/>
              <a:ext cx="1501326" cy="38523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4" name="Google Shape;104;p13"/>
            <p:cNvGrpSpPr/>
            <p:nvPr/>
          </p:nvGrpSpPr>
          <p:grpSpPr>
            <a:xfrm>
              <a:off x="5504120" y="1983401"/>
              <a:ext cx="1572900" cy="3290627"/>
              <a:chOff x="3838282" y="7348126"/>
              <a:chExt cx="1572900" cy="3290627"/>
            </a:xfrm>
          </p:grpSpPr>
          <p:sp>
            <p:nvSpPr>
              <p:cNvPr id="105" name="Google Shape;105;p13"/>
              <p:cNvSpPr txBox="1"/>
              <p:nvPr/>
            </p:nvSpPr>
            <p:spPr>
              <a:xfrm>
                <a:off x="3968727" y="9284536"/>
                <a:ext cx="1309800" cy="13542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uk-UA" sz="800" dirty="0">
                    <a:solidFill>
                      <a:srgbClr val="FCDBB0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Не ризикуйте своїм життям у небезпечному місті! Амулети Дому </a:t>
                </a:r>
                <a:r>
                  <a:rPr lang="uk-UA" sz="800" dirty="0" err="1">
                    <a:solidFill>
                      <a:srgbClr val="FCDBB0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Кундарак</a:t>
                </a:r>
                <a:r>
                  <a:rPr lang="uk-UA" sz="800" dirty="0">
                    <a:solidFill>
                      <a:srgbClr val="FCDBB0"/>
                    </a:solidFill>
                    <a:latin typeface="Lora SemiBold"/>
                    <a:ea typeface="Lora SemiBold"/>
                    <a:cs typeface="Lora SemiBold"/>
                    <a:sym typeface="Lora SemiBold"/>
                  </a:rPr>
                  <a:t>, зачаровані найкращими майстрами, забезпечать вам захист від магічних і фізичних загроз. Придбайте сьогодні та відчуйте спокій під надійною охороною!</a:t>
                </a:r>
                <a:endParaRPr lang="en-US" sz="800" dirty="0">
                  <a:solidFill>
                    <a:srgbClr val="FCDBB0"/>
                  </a:solidFill>
                  <a:latin typeface="Lora SemiBold"/>
                  <a:ea typeface="Lora SemiBold"/>
                  <a:cs typeface="Lora SemiBold"/>
                  <a:sym typeface="Lora SemiBold"/>
                </a:endParaRPr>
              </a:p>
            </p:txBody>
          </p:sp>
          <p:sp>
            <p:nvSpPr>
              <p:cNvPr id="107" name="Google Shape;107;p13"/>
              <p:cNvSpPr txBox="1"/>
              <p:nvPr/>
            </p:nvSpPr>
            <p:spPr>
              <a:xfrm>
                <a:off x="3838282" y="7348126"/>
                <a:ext cx="1572900" cy="172354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600" b="1" dirty="0" err="1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Шукаєте</a:t>
                </a:r>
                <a:r>
                  <a:rPr lang="ru-RU" sz="1600" b="1" dirty="0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 </a:t>
                </a:r>
                <a:r>
                  <a:rPr lang="ru-RU" sz="1600" b="1" dirty="0" err="1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захист</a:t>
                </a:r>
                <a:r>
                  <a:rPr lang="ru-RU" sz="1600" b="1" dirty="0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? </a:t>
                </a:r>
                <a:r>
                  <a:rPr lang="ru-RU" sz="1600" b="1" dirty="0" err="1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Амулети</a:t>
                </a:r>
                <a:r>
                  <a:rPr lang="ru-RU" sz="1600" b="1" dirty="0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 </a:t>
                </a:r>
                <a:r>
                  <a:rPr lang="ru-RU" sz="1600" b="1" dirty="0" err="1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від</a:t>
                </a:r>
                <a:r>
                  <a:rPr lang="ru-RU" sz="1600" b="1" dirty="0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 Дому </a:t>
                </a:r>
                <a:r>
                  <a:rPr lang="ru-RU" sz="1600" b="1" dirty="0" err="1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Кундарак</a:t>
                </a:r>
                <a:r>
                  <a:rPr lang="ru-RU" sz="1600" b="1" dirty="0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 — ваша </a:t>
                </a:r>
                <a:r>
                  <a:rPr lang="ru-RU" sz="1600" b="1" dirty="0" err="1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гарантія</a:t>
                </a:r>
                <a:r>
                  <a:rPr lang="ru-RU" sz="1600" b="1" dirty="0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 </a:t>
                </a:r>
                <a:r>
                  <a:rPr lang="ru-RU" sz="1600" b="1" dirty="0" err="1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безпеки</a:t>
                </a:r>
                <a:r>
                  <a:rPr lang="ru-RU" sz="1600" b="1" dirty="0">
                    <a:solidFill>
                      <a:srgbClr val="FCDBB0"/>
                    </a:solidFill>
                    <a:latin typeface="Lora"/>
                    <a:ea typeface="Lora"/>
                    <a:cs typeface="Lora"/>
                    <a:sym typeface="Lora"/>
                  </a:rPr>
                  <a:t>!</a:t>
                </a:r>
                <a:endParaRPr lang="en-US" sz="1600" b="1" dirty="0">
                  <a:solidFill>
                    <a:srgbClr val="FCDBB0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</p:grpSp>
      </p:grp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5F7CEB1-6422-4B9B-BE64-B05E11CDBE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41790" y="1879433"/>
            <a:ext cx="3244338" cy="1874871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5C13CBB-C943-49DA-94B0-B9D9273E0B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7588" y="7253626"/>
            <a:ext cx="1516350" cy="2834694"/>
          </a:xfrm>
          <a:prstGeom prst="rect">
            <a:avLst/>
          </a:prstGeom>
        </p:spPr>
      </p:pic>
      <p:pic>
        <p:nvPicPr>
          <p:cNvPr id="110" name="Google Shape;200;p15">
            <a:extLst>
              <a:ext uri="{FF2B5EF4-FFF2-40B4-BE49-F238E27FC236}">
                <a16:creationId xmlns:a16="http://schemas.microsoft.com/office/drawing/2014/main" id="{E2E79C9A-2B33-4375-A228-DD779F0A9EC1}"/>
              </a:ext>
            </a:extLst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50713" y="1847436"/>
            <a:ext cx="1234600" cy="123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485</Words>
  <Application>Microsoft Office PowerPoint</Application>
  <PresentationFormat>Довільний</PresentationFormat>
  <Paragraphs>25</Paragraphs>
  <Slides>1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</vt:i4>
      </vt:variant>
    </vt:vector>
  </HeadingPairs>
  <TitlesOfParts>
    <vt:vector size="6" baseType="lpstr">
      <vt:lpstr>Lora SemiBold</vt:lpstr>
      <vt:lpstr>Arial</vt:lpstr>
      <vt:lpstr>Lora</vt:lpstr>
      <vt:lpstr>Abril Fatface</vt:lpstr>
      <vt:lpstr>Simple Light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Aivas</dc:creator>
  <cp:lastModifiedBy>Vitalik Fedorchak</cp:lastModifiedBy>
  <cp:revision>10</cp:revision>
  <dcterms:modified xsi:type="dcterms:W3CDTF">2024-10-22T15:33:48Z</dcterms:modified>
</cp:coreProperties>
</file>